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6" r:id="rId1"/>
  </p:sldMasterIdLst>
  <p:notesMasterIdLst>
    <p:notesMasterId r:id="rId17"/>
  </p:notesMasterIdLst>
  <p:sldIdLst>
    <p:sldId id="306" r:id="rId2"/>
    <p:sldId id="261" r:id="rId3"/>
    <p:sldId id="292" r:id="rId4"/>
    <p:sldId id="307" r:id="rId5"/>
    <p:sldId id="258" r:id="rId6"/>
    <p:sldId id="308" r:id="rId7"/>
    <p:sldId id="293" r:id="rId8"/>
    <p:sldId id="279" r:id="rId9"/>
    <p:sldId id="309" r:id="rId10"/>
    <p:sldId id="294" r:id="rId11"/>
    <p:sldId id="296" r:id="rId12"/>
    <p:sldId id="310" r:id="rId13"/>
    <p:sldId id="297" r:id="rId14"/>
    <p:sldId id="280" r:id="rId15"/>
    <p:sldId id="281" r:id="rId16"/>
  </p:sldIdLst>
  <p:sldSz cx="12192000" cy="6858000"/>
  <p:notesSz cx="6724650" cy="9774238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347"/>
    <a:srgbClr val="FFFFCC"/>
    <a:srgbClr val="FF9900"/>
    <a:srgbClr val="FE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12" autoAdjust="0"/>
    <p:restoredTop sz="70740" autoAdjust="0"/>
  </p:normalViewPr>
  <p:slideViewPr>
    <p:cSldViewPr snapToGrid="0">
      <p:cViewPr varScale="1">
        <p:scale>
          <a:sx n="82" d="100"/>
          <a:sy n="82" d="100"/>
        </p:scale>
        <p:origin x="144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4E954-8B34-4B01-9F18-6EE6CB1CA29C}" type="datetimeFigureOut">
              <a:rPr lang="et-EE" smtClean="0"/>
              <a:t>29.01.2016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25003-1C53-4637-BBFA-C28962736CF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21085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25003-1C53-4637-BBFA-C28962736CF1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41664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 smtClean="0"/>
              <a:t>One</a:t>
            </a:r>
            <a:r>
              <a:rPr lang="et-EE" dirty="0" smtClean="0"/>
              <a:t> of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purpose</a:t>
            </a:r>
            <a:r>
              <a:rPr lang="et-EE" dirty="0" smtClean="0"/>
              <a:t> of wordnet-</a:t>
            </a:r>
            <a:r>
              <a:rPr lang="et-EE" dirty="0" err="1" smtClean="0"/>
              <a:t>type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dictionary</a:t>
            </a:r>
            <a:r>
              <a:rPr lang="et-EE" baseline="0" dirty="0" smtClean="0"/>
              <a:t> </a:t>
            </a:r>
            <a:r>
              <a:rPr lang="et-EE" baseline="0" dirty="0" err="1" smtClean="0"/>
              <a:t>is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to</a:t>
            </a:r>
            <a:r>
              <a:rPr lang="et-EE" baseline="0" dirty="0" smtClean="0"/>
              <a:t> </a:t>
            </a:r>
            <a:r>
              <a:rPr lang="et-EE" baseline="0" dirty="0" err="1" smtClean="0"/>
              <a:t>be</a:t>
            </a:r>
            <a:r>
              <a:rPr lang="et-EE" baseline="0" dirty="0" smtClean="0"/>
              <a:t> a </a:t>
            </a:r>
            <a:r>
              <a:rPr lang="et-EE" baseline="0" dirty="0" err="1" smtClean="0"/>
              <a:t>background</a:t>
            </a:r>
            <a:r>
              <a:rPr lang="et-EE" baseline="0" dirty="0" smtClean="0"/>
              <a:t> </a:t>
            </a:r>
            <a:r>
              <a:rPr lang="et-EE" baseline="0" dirty="0" err="1" smtClean="0"/>
              <a:t>knowledge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base</a:t>
            </a:r>
            <a:r>
              <a:rPr lang="et-EE" baseline="0" dirty="0" smtClean="0"/>
              <a:t>. </a:t>
            </a:r>
            <a:r>
              <a:rPr lang="et-EE" baseline="0" dirty="0" err="1" smtClean="0"/>
              <a:t>For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that</a:t>
            </a:r>
            <a:r>
              <a:rPr lang="et-EE" baseline="0" dirty="0" smtClean="0"/>
              <a:t> </a:t>
            </a:r>
            <a:r>
              <a:rPr lang="et-EE" baseline="0" dirty="0" err="1" smtClean="0"/>
              <a:t>reason</a:t>
            </a:r>
            <a:r>
              <a:rPr lang="et-EE" baseline="0" dirty="0" smtClean="0"/>
              <a:t>, </a:t>
            </a:r>
            <a:r>
              <a:rPr lang="et-EE" baseline="0" dirty="0" err="1" smtClean="0"/>
              <a:t>its</a:t>
            </a:r>
            <a:r>
              <a:rPr lang="et-EE" baseline="0" dirty="0" smtClean="0"/>
              <a:t> </a:t>
            </a:r>
            <a:r>
              <a:rPr lang="et-EE" baseline="0" dirty="0" err="1" smtClean="0"/>
              <a:t>quality</a:t>
            </a:r>
            <a:r>
              <a:rPr lang="et-EE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25003-1C53-4637-BBFA-C28962736CF1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06352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25003-1C53-4637-BBFA-C28962736CF1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2008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25003-1C53-4637-BBFA-C28962736CF1}" type="slidenum">
              <a:rPr lang="et-EE" smtClean="0"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42172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25003-1C53-4637-BBFA-C28962736CF1}" type="slidenum">
              <a:rPr lang="et-EE" smtClean="0"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35150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25003-1C53-4637-BBFA-C28962736CF1}" type="slidenum">
              <a:rPr lang="et-EE" smtClean="0"/>
              <a:t>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17286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 smtClean="0"/>
              <a:t>This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a </a:t>
            </a:r>
            <a:r>
              <a:rPr lang="et-EE" dirty="0" err="1" smtClean="0"/>
              <a:t>top</a:t>
            </a:r>
            <a:r>
              <a:rPr lang="et-EE" baseline="0" dirty="0" smtClean="0"/>
              <a:t> </a:t>
            </a:r>
            <a:r>
              <a:rPr lang="et-EE" baseline="0" dirty="0" err="1" smtClean="0"/>
              <a:t>view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to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three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threaded</a:t>
            </a:r>
            <a:r>
              <a:rPr lang="et-EE" baseline="0" dirty="0" smtClean="0"/>
              <a:t> </a:t>
            </a:r>
            <a:r>
              <a:rPr lang="et-EE" baseline="0" dirty="0" err="1" smtClean="0"/>
              <a:t>or</a:t>
            </a:r>
            <a:r>
              <a:rPr lang="et-EE" baseline="0" dirty="0" smtClean="0"/>
              <a:t> </a:t>
            </a:r>
            <a:r>
              <a:rPr lang="et-EE" baseline="0" dirty="0" err="1" smtClean="0"/>
              <a:t>interconnected</a:t>
            </a:r>
            <a:r>
              <a:rPr lang="et-EE" baseline="0" dirty="0" smtClean="0"/>
              <a:t> </a:t>
            </a:r>
            <a:r>
              <a:rPr lang="et-EE" baseline="0" dirty="0" err="1" smtClean="0"/>
              <a:t>hierarhies</a:t>
            </a:r>
            <a:r>
              <a:rPr lang="et-EE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25003-1C53-4637-BBFA-C28962736CF1}" type="slidenum">
              <a:rPr lang="et-EE" smtClean="0"/>
              <a:t>10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46426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 smtClean="0"/>
              <a:t>As</a:t>
            </a:r>
            <a:r>
              <a:rPr lang="et-EE" dirty="0" smtClean="0"/>
              <a:t> I </a:t>
            </a:r>
            <a:r>
              <a:rPr lang="et-EE" dirty="0" err="1" smtClean="0"/>
              <a:t>stated</a:t>
            </a:r>
            <a:r>
              <a:rPr lang="et-EE" dirty="0" smtClean="0"/>
              <a:t> </a:t>
            </a:r>
            <a:r>
              <a:rPr lang="et-EE" baseline="0" dirty="0" err="1" smtClean="0"/>
              <a:t>before</a:t>
            </a:r>
            <a:r>
              <a:rPr lang="et-EE" baseline="0" dirty="0" smtClean="0"/>
              <a:t> – </a:t>
            </a:r>
            <a:r>
              <a:rPr lang="et-EE" baseline="0" dirty="0" err="1" smtClean="0"/>
              <a:t>The</a:t>
            </a:r>
            <a:r>
              <a:rPr lang="et-EE" baseline="0" dirty="0" smtClean="0"/>
              <a:t> aim of </a:t>
            </a:r>
            <a:r>
              <a:rPr lang="et-EE" baseline="0" dirty="0" err="1" smtClean="0"/>
              <a:t>this</a:t>
            </a:r>
            <a:r>
              <a:rPr lang="et-EE" baseline="0" dirty="0" smtClean="0"/>
              <a:t> </a:t>
            </a:r>
            <a:r>
              <a:rPr lang="et-EE" baseline="0" dirty="0" err="1" smtClean="0"/>
              <a:t>presentation</a:t>
            </a:r>
            <a:r>
              <a:rPr lang="et-EE" baseline="0" dirty="0" smtClean="0"/>
              <a:t> </a:t>
            </a:r>
            <a:r>
              <a:rPr lang="et-EE" baseline="0" dirty="0" err="1" smtClean="0"/>
              <a:t>is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to</a:t>
            </a:r>
            <a:r>
              <a:rPr lang="et-EE" baseline="0" dirty="0" smtClean="0"/>
              <a:t> proove </a:t>
            </a:r>
            <a:r>
              <a:rPr lang="et-EE" baseline="0" dirty="0" err="1" smtClean="0"/>
              <a:t>that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the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usage</a:t>
            </a:r>
            <a:r>
              <a:rPr lang="et-EE" baseline="0" dirty="0" smtClean="0"/>
              <a:t> of </a:t>
            </a:r>
            <a:r>
              <a:rPr lang="et-EE" baseline="0" dirty="0" err="1" smtClean="0"/>
              <a:t>these</a:t>
            </a:r>
            <a:r>
              <a:rPr lang="et-EE" baseline="0" dirty="0" smtClean="0"/>
              <a:t> test </a:t>
            </a:r>
            <a:r>
              <a:rPr lang="et-EE" baseline="0" dirty="0" err="1" smtClean="0"/>
              <a:t>pattern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to</a:t>
            </a:r>
            <a:r>
              <a:rPr lang="et-EE" baseline="0" dirty="0" smtClean="0"/>
              <a:t> </a:t>
            </a:r>
            <a:r>
              <a:rPr lang="et-EE" baseline="0" dirty="0" err="1" smtClean="0"/>
              <a:t>validate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the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semantic</a:t>
            </a:r>
            <a:r>
              <a:rPr lang="et-EE" baseline="0" dirty="0" smtClean="0"/>
              <a:t> </a:t>
            </a:r>
            <a:r>
              <a:rPr lang="et-EE" baseline="0" dirty="0" err="1" smtClean="0"/>
              <a:t>hierarchies</a:t>
            </a:r>
            <a:r>
              <a:rPr lang="et-EE" baseline="0" dirty="0" smtClean="0"/>
              <a:t> of wordnet </a:t>
            </a:r>
            <a:r>
              <a:rPr lang="et-EE" baseline="0" dirty="0" err="1" smtClean="0"/>
              <a:t>may</a:t>
            </a:r>
            <a:r>
              <a:rPr lang="et-EE" baseline="0" dirty="0" smtClean="0"/>
              <a:t> </a:t>
            </a:r>
            <a:r>
              <a:rPr lang="et-EE" baseline="0" dirty="0" err="1" smtClean="0"/>
              <a:t>improve</a:t>
            </a:r>
            <a:r>
              <a:rPr lang="et-EE" baseline="0" dirty="0" smtClean="0"/>
              <a:t> wordnet </a:t>
            </a:r>
            <a:r>
              <a:rPr lang="et-EE" baseline="0" dirty="0" err="1" smtClean="0"/>
              <a:t>structure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significantly</a:t>
            </a:r>
            <a:r>
              <a:rPr lang="et-EE" baseline="0" dirty="0" smtClean="0"/>
              <a:t>. </a:t>
            </a:r>
            <a:r>
              <a:rPr lang="et-EE" baseline="0" dirty="0" err="1" smtClean="0"/>
              <a:t>This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table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confirms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this</a:t>
            </a:r>
            <a:r>
              <a:rPr lang="et-EE" baseline="0" dirty="0" smtClean="0"/>
              <a:t> </a:t>
            </a:r>
            <a:r>
              <a:rPr lang="et-EE" baseline="0" dirty="0" err="1" smtClean="0"/>
              <a:t>statement</a:t>
            </a:r>
            <a:r>
              <a:rPr lang="et-EE" baseline="0" dirty="0" smtClean="0"/>
              <a:t> (</a:t>
            </a:r>
            <a:r>
              <a:rPr lang="et-EE" baseline="0" dirty="0" err="1" smtClean="0"/>
              <a:t>quite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well</a:t>
            </a:r>
            <a:r>
              <a:rPr lang="et-EE" baseline="0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25003-1C53-4637-BBFA-C28962736CF1}" type="slidenum">
              <a:rPr lang="et-EE" smtClean="0"/>
              <a:t>11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45674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25003-1C53-4637-BBFA-C28962736CF1}" type="slidenum">
              <a:rPr lang="et-EE" smtClean="0"/>
              <a:t>13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3105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2D61-F813-4986-BE55-4A7D35692B11}" type="datetime1">
              <a:rPr lang="et-EE" smtClean="0"/>
              <a:t>29.01.2016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805521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7665-FBCD-4971-95BD-48ED19C3B4CC}" type="datetime1">
              <a:rPr lang="et-EE" smtClean="0"/>
              <a:t>29.01.2016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49630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D7B5-E4C8-42B2-A406-35F7738BCE9E}" type="datetime1">
              <a:rPr lang="et-EE" smtClean="0"/>
              <a:t>29.01.2016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284568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282E-EAC3-4042-A7C1-C7E538A6A6D3}" type="datetime1">
              <a:rPr lang="et-EE" smtClean="0"/>
              <a:t>29.01.2016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8070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2C4F8-E7DD-46F9-B629-CF65906AFDA7}" type="datetime1">
              <a:rPr lang="et-EE" smtClean="0"/>
              <a:t>29.01.2016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876072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82191-6F54-4031-8AA9-EBCF51EAB4D2}" type="datetime1">
              <a:rPr lang="et-EE" smtClean="0"/>
              <a:t>29.01.2016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5879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AB356-957F-4E49-8480-B262111A6BEC}" type="datetime1">
              <a:rPr lang="et-EE" smtClean="0"/>
              <a:t>29.01.2016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2254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5A4E-2E71-4AF6-ACD6-4AC9992F174C}" type="datetime1">
              <a:rPr lang="et-EE" smtClean="0"/>
              <a:t>29.01.2016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32299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7D0B-81B9-4F5F-BAD6-5724F6FC2414}" type="datetime1">
              <a:rPr lang="et-EE" smtClean="0"/>
              <a:t>29.01.2016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53020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76FE-CC8C-4F8C-A34A-EADC64B1706B}" type="datetime1">
              <a:rPr lang="et-EE" smtClean="0"/>
              <a:t>29.01.2016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12995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425-DB68-4667-8C34-110D34232D28}" type="datetime1">
              <a:rPr lang="et-EE" smtClean="0"/>
              <a:t>29.01.2016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2574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B5467-04D5-4322-B9F3-B8D1EC96D246}" type="datetime1">
              <a:rPr lang="et-EE" smtClean="0"/>
              <a:t>29.01.2016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179B7-69A7-40E1-B4BE-E583F7D3FC5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33019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package" Target="../embeddings/Microsoft_Visio_Drawing6.vsd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Visio_Drawing2.vsdx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Drawing1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3.vsdx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Visio_Drawing4.vsdx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image" Target="../media/image11.emf"/><Relationship Id="rId4" Type="http://schemas.openxmlformats.org/officeDocument/2006/relationships/package" Target="../embeddings/Microsoft_Visio_Drawing5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sz="5300" b="1" dirty="0" smtClean="0"/>
              <a:t>Experiences </a:t>
            </a:r>
            <a:r>
              <a:rPr lang="en-US" sz="5300" b="1" dirty="0"/>
              <a:t>of </a:t>
            </a:r>
            <a:r>
              <a:rPr lang="et-EE" sz="5300" b="1" dirty="0" smtClean="0"/>
              <a:t>(</a:t>
            </a:r>
            <a:r>
              <a:rPr lang="en-US" sz="5300" b="1" dirty="0" smtClean="0"/>
              <a:t>Lexicographers and</a:t>
            </a:r>
            <a:r>
              <a:rPr lang="et-EE" sz="5300" b="1" dirty="0" smtClean="0"/>
              <a:t>)</a:t>
            </a:r>
            <a:r>
              <a:rPr lang="en-US" sz="5300" b="1" dirty="0" smtClean="0"/>
              <a:t> </a:t>
            </a:r>
            <a:r>
              <a:rPr lang="en-US" sz="5300" b="1" dirty="0"/>
              <a:t>Computer Scientists in Validating Estonian Wordnet with Test Patterns </a:t>
            </a:r>
            <a:endParaRPr lang="en-US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t-EE" sz="29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Ahti Lohk </a:t>
            </a:r>
            <a:r>
              <a:rPr lang="et-EE" sz="2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 </a:t>
            </a:r>
            <a:r>
              <a:rPr lang="et-EE" sz="29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Kadri Vare </a:t>
            </a:r>
            <a:r>
              <a:rPr lang="et-EE" sz="2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 </a:t>
            </a:r>
            <a:r>
              <a:rPr lang="et-EE" sz="29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Heili Orav </a:t>
            </a:r>
            <a:r>
              <a:rPr lang="et-EE" sz="2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 Leo Võhandu</a:t>
            </a:r>
          </a:p>
          <a:p>
            <a:pPr algn="ctr">
              <a:spcBef>
                <a:spcPts val="2400"/>
              </a:spcBef>
            </a:pPr>
            <a:r>
              <a:rPr lang="et-EE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8th Meeting of </a:t>
            </a:r>
            <a:r>
              <a:rPr lang="et-EE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et-E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Wordnet </a:t>
            </a:r>
            <a:r>
              <a:rPr lang="et-EE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et-E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BUCHAREST</a:t>
            </a:r>
          </a:p>
          <a:p>
            <a:pPr algn="ctr"/>
            <a:r>
              <a:rPr lang="et-E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January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27-30, 2016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 rot="16200000">
            <a:off x="-3119755" y="3206750"/>
            <a:ext cx="6858000" cy="444500"/>
            <a:chOff x="190500" y="266700"/>
            <a:chExt cx="7101840" cy="4445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190500" y="266700"/>
              <a:ext cx="236728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2557780" y="266700"/>
              <a:ext cx="235495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4912730" y="266700"/>
              <a:ext cx="237961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  <p:grpSp>
        <p:nvGrpSpPr>
          <p:cNvPr id="8" name="Group 7"/>
          <p:cNvGrpSpPr/>
          <p:nvPr/>
        </p:nvGrpSpPr>
        <p:grpSpPr>
          <a:xfrm rot="16200000">
            <a:off x="8427476" y="3206750"/>
            <a:ext cx="6858000" cy="444500"/>
            <a:chOff x="190500" y="266700"/>
            <a:chExt cx="7101840" cy="44450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190500" y="266700"/>
              <a:ext cx="236728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2557780" y="266700"/>
              <a:ext cx="235495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4912730" y="266700"/>
              <a:ext cx="237961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  <p:cxnSp>
        <p:nvCxnSpPr>
          <p:cNvPr id="13" name="Straight Connector 12"/>
          <p:cNvCxnSpPr/>
          <p:nvPr/>
        </p:nvCxnSpPr>
        <p:spPr>
          <a:xfrm>
            <a:off x="1570892" y="4185138"/>
            <a:ext cx="908538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76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4: </a:t>
            </a:r>
            <a:r>
              <a:rPr lang="en-US" b="1" i="1" dirty="0" smtClean="0">
                <a:solidFill>
                  <a:srgbClr val="FF0000"/>
                </a:solidFill>
              </a:rPr>
              <a:t>connected roots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154444"/>
              </p:ext>
            </p:extLst>
          </p:nvPr>
        </p:nvGraphicFramePr>
        <p:xfrm>
          <a:off x="550410" y="1908698"/>
          <a:ext cx="7945520" cy="4361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Visio" r:id="rId4" imgW="4000399" imgH="2181330" progId="Visio.Drawing.15">
                  <p:embed/>
                </p:oleObj>
              </mc:Choice>
              <mc:Fallback>
                <p:oleObj name="Visio" r:id="rId4" imgW="4000399" imgH="218133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410" y="1908698"/>
                        <a:ext cx="7945520" cy="436170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11695" y="2114599"/>
            <a:ext cx="4970945" cy="280982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7026672" y="1704498"/>
            <a:ext cx="139987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Side view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029806" y="1704503"/>
            <a:ext cx="131394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Top view</a:t>
            </a:r>
            <a:endParaRPr lang="en-US" sz="2400" b="1" dirty="0"/>
          </a:p>
        </p:txBody>
      </p:sp>
      <p:grpSp>
        <p:nvGrpSpPr>
          <p:cNvPr id="13" name="Group 12"/>
          <p:cNvGrpSpPr/>
          <p:nvPr/>
        </p:nvGrpSpPr>
        <p:grpSpPr>
          <a:xfrm rot="16200000">
            <a:off x="-3119755" y="3206750"/>
            <a:ext cx="6858000" cy="444500"/>
            <a:chOff x="190500" y="266700"/>
            <a:chExt cx="7101840" cy="44450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>
              <a:lum bright="90000" contrast="-40000"/>
            </a:blip>
            <a:stretch>
              <a:fillRect/>
            </a:stretch>
          </p:blipFill>
          <p:spPr>
            <a:xfrm>
              <a:off x="190500" y="266700"/>
              <a:ext cx="236728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7">
              <a:lum bright="90000" contrast="-40000"/>
            </a:blip>
            <a:stretch>
              <a:fillRect/>
            </a:stretch>
          </p:blipFill>
          <p:spPr>
            <a:xfrm>
              <a:off x="2557780" y="266700"/>
              <a:ext cx="235495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7">
              <a:lum bright="90000" contrast="-40000"/>
            </a:blip>
            <a:stretch>
              <a:fillRect/>
            </a:stretch>
          </p:blipFill>
          <p:spPr>
            <a:xfrm>
              <a:off x="4912730" y="266700"/>
              <a:ext cx="237961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8596085" y="6356349"/>
            <a:ext cx="2743200" cy="365125"/>
          </a:xfrm>
        </p:spPr>
        <p:txBody>
          <a:bodyPr/>
          <a:lstStyle/>
          <a:p>
            <a:fld id="{14F179B7-69A7-40E1-B4BE-E583F7D3FC5E}" type="slidenum">
              <a:rPr lang="et-EE" sz="2000" smtClean="0"/>
              <a:t>10</a:t>
            </a:fld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338087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Estonian Wordnet </a:t>
            </a:r>
            <a:r>
              <a:rPr lang="en-US" b="1" dirty="0" smtClean="0"/>
              <a:t>iterative evolution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526781"/>
              </p:ext>
            </p:extLst>
          </p:nvPr>
        </p:nvGraphicFramePr>
        <p:xfrm>
          <a:off x="837481" y="1807493"/>
          <a:ext cx="11020687" cy="4907629"/>
        </p:xfrm>
        <a:graphic>
          <a:graphicData uri="http://schemas.openxmlformats.org/drawingml/2006/table">
            <a:tbl>
              <a:tblPr firstRow="1" firstCol="1" bandRow="1"/>
              <a:tblGrid>
                <a:gridCol w="1186804"/>
                <a:gridCol w="718661"/>
                <a:gridCol w="697422"/>
                <a:gridCol w="980986"/>
                <a:gridCol w="975793"/>
                <a:gridCol w="975793"/>
                <a:gridCol w="975793"/>
                <a:gridCol w="975793"/>
                <a:gridCol w="975793"/>
                <a:gridCol w="975793"/>
                <a:gridCol w="1582056"/>
              </a:tblGrid>
              <a:tr h="18601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Version</a:t>
                      </a:r>
                      <a:endParaRPr lang="et-EE" sz="2000" b="0" dirty="0">
                        <a:solidFill>
                          <a:schemeClr val="tx1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Noun roots</a:t>
                      </a:r>
                      <a:endParaRPr lang="et-EE" sz="2000" b="0" dirty="0">
                        <a:solidFill>
                          <a:schemeClr val="tx1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Verb roots</a:t>
                      </a:r>
                      <a:endParaRPr lang="et-EE" sz="2000" b="0" dirty="0">
                        <a:solidFill>
                          <a:schemeClr val="tx1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Multiple </a:t>
                      </a:r>
                      <a:endParaRPr lang="et-EE" sz="2000" b="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</a:rPr>
                        <a:t>inheritance </a:t>
                      </a:r>
                      <a:r>
                        <a:rPr lang="en-GB" sz="2000" b="0" dirty="0">
                          <a:effectLst/>
                        </a:rPr>
                        <a:t>cases</a:t>
                      </a:r>
                      <a:endParaRPr lang="et-EE" sz="2000" b="0" dirty="0">
                        <a:solidFill>
                          <a:schemeClr val="tx1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effectLst/>
                        </a:rPr>
                        <a:t>Short cuts</a:t>
                      </a:r>
                      <a:endParaRPr lang="et-EE" sz="2000" b="0" i="1" dirty="0">
                        <a:solidFill>
                          <a:schemeClr val="tx1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effectLst/>
                        </a:rPr>
                        <a:t>Rings</a:t>
                      </a:r>
                      <a:endParaRPr lang="et-EE" sz="2000" b="0" i="1" dirty="0">
                        <a:solidFill>
                          <a:schemeClr val="tx1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effectLst/>
                        </a:rPr>
                        <a:t>Synset with </a:t>
                      </a:r>
                      <a:endParaRPr lang="et-EE" sz="2000" b="0" i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 smtClean="0">
                          <a:effectLst/>
                        </a:rPr>
                        <a:t>many </a:t>
                      </a:r>
                      <a:r>
                        <a:rPr lang="en-GB" sz="2000" b="0" i="1" dirty="0">
                          <a:effectLst/>
                        </a:rPr>
                        <a:t>roots</a:t>
                      </a:r>
                      <a:endParaRPr lang="et-EE" sz="2000" b="0" i="1" dirty="0">
                        <a:solidFill>
                          <a:schemeClr val="tx1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effectLst/>
                        </a:rPr>
                        <a:t>Heart-shaped substructure</a:t>
                      </a:r>
                      <a:endParaRPr lang="et-EE" sz="2000" b="0" i="1" dirty="0">
                        <a:solidFill>
                          <a:schemeClr val="tx1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effectLst/>
                        </a:rPr>
                        <a:t>Dense </a:t>
                      </a:r>
                      <a:endParaRPr lang="et-EE" sz="2000" b="0" i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 smtClean="0">
                          <a:effectLst/>
                        </a:rPr>
                        <a:t>component</a:t>
                      </a:r>
                      <a:endParaRPr lang="et-EE" sz="2000" b="0" i="1" dirty="0">
                        <a:solidFill>
                          <a:schemeClr val="tx1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effectLst/>
                        </a:rPr>
                        <a:t>“Compound </a:t>
                      </a:r>
                      <a:r>
                        <a:rPr lang="en-GB" sz="2000" b="0" i="1" dirty="0" smtClean="0">
                          <a:effectLst/>
                        </a:rPr>
                        <a:t>”</a:t>
                      </a:r>
                      <a:endParaRPr lang="et-EE" sz="2000" b="0" i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 smtClean="0">
                          <a:effectLst/>
                        </a:rPr>
                        <a:t> </a:t>
                      </a:r>
                      <a:r>
                        <a:rPr lang="en-GB" sz="2000" b="0" i="1" dirty="0">
                          <a:effectLst/>
                        </a:rPr>
                        <a:t>pattern</a:t>
                      </a:r>
                      <a:endParaRPr lang="et-EE" sz="2000" b="0" i="1" dirty="0">
                        <a:solidFill>
                          <a:schemeClr val="tx1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effectLst/>
                        </a:rPr>
                        <a:t>The largest </a:t>
                      </a:r>
                      <a:endParaRPr lang="et-EE" sz="2000" b="0" i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 smtClean="0">
                          <a:effectLst/>
                        </a:rPr>
                        <a:t>closed </a:t>
                      </a:r>
                      <a:r>
                        <a:rPr lang="en-GB" sz="2000" b="0" i="1" dirty="0">
                          <a:effectLst/>
                        </a:rPr>
                        <a:t>subset</a:t>
                      </a:r>
                      <a:endParaRPr lang="et-EE" sz="2000" b="0" i="1" dirty="0">
                        <a:solidFill>
                          <a:schemeClr val="tx1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</a:tr>
              <a:tr h="4505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60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142</a:t>
                      </a:r>
                      <a:endParaRPr lang="et-EE" sz="200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24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1,296</a:t>
                      </a:r>
                      <a:endParaRPr lang="et-EE" sz="200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235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3,445</a:t>
                      </a:r>
                      <a:endParaRPr lang="et-EE" sz="200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1,123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1,825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104</a:t>
                      </a:r>
                      <a:endParaRPr lang="et-EE" sz="200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301</a:t>
                      </a:r>
                      <a:endParaRPr lang="et-EE" sz="200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3,057×457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</a:tr>
              <a:tr h="4505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…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…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…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…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</a:rPr>
                        <a:t>…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…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…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…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…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…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…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</a:tr>
              <a:tr h="4505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65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248</a:t>
                      </a:r>
                      <a:endParaRPr lang="et-EE" sz="200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14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1,717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194</a:t>
                      </a:r>
                      <a:endParaRPr lang="et-EE" sz="2000" b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2,171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791</a:t>
                      </a:r>
                      <a:endParaRPr lang="et-EE" sz="200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451</a:t>
                      </a:r>
                      <a:endParaRPr lang="et-EE" sz="2000" b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132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459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3,875×263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505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66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144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4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1,677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119</a:t>
                      </a:r>
                      <a:endParaRPr lang="et-EE" sz="2000" b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1,796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613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259</a:t>
                      </a:r>
                      <a:endParaRPr lang="et-EE" sz="2000" b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121</a:t>
                      </a:r>
                      <a:endParaRPr lang="et-EE" sz="2000" b="1" dirty="0">
                        <a:solidFill>
                          <a:schemeClr val="tx1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671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2,907×218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505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…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…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…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…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 smtClean="0">
                          <a:effectLst/>
                        </a:rPr>
                        <a:t>…</a:t>
                      </a:r>
                      <a:endParaRPr lang="et-EE" sz="2000" b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 smtClean="0">
                          <a:effectLst/>
                        </a:rPr>
                        <a:t>…</a:t>
                      </a:r>
                      <a:endParaRPr lang="et-EE" sz="2000" b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…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 smtClean="0">
                          <a:effectLst/>
                        </a:rPr>
                        <a:t>…</a:t>
                      </a:r>
                      <a:endParaRPr lang="et-EE" sz="2000" b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 smtClean="0">
                          <a:effectLst/>
                        </a:rPr>
                        <a:t>…</a:t>
                      </a:r>
                      <a:endParaRPr lang="et-EE" sz="2000" b="1" dirty="0">
                        <a:solidFill>
                          <a:schemeClr val="tx1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 smtClean="0">
                          <a:effectLst/>
                        </a:rPr>
                        <a:t>…</a:t>
                      </a:r>
                      <a:endParaRPr lang="et-EE" sz="2000" b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…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</a:tr>
              <a:tr h="397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69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121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4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102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18</a:t>
                      </a:r>
                      <a:endParaRPr lang="et-EE" sz="2000" b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291</a:t>
                      </a:r>
                      <a:endParaRPr lang="et-EE" sz="2000" b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35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1</a:t>
                      </a:r>
                      <a:endParaRPr lang="et-EE" sz="2000" b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8</a:t>
                      </a:r>
                      <a:endParaRPr lang="et-EE" sz="2000" b="1" dirty="0">
                        <a:solidFill>
                          <a:schemeClr val="tx1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23</a:t>
                      </a:r>
                      <a:endParaRPr lang="et-EE" sz="2000" b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350×7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97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70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118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4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51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7</a:t>
                      </a:r>
                      <a:endParaRPr lang="et-EE" sz="2000" b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21</a:t>
                      </a:r>
                      <a:endParaRPr lang="et-EE" sz="2000" b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7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0</a:t>
                      </a:r>
                      <a:endParaRPr lang="et-EE" sz="2000" b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3</a:t>
                      </a:r>
                      <a:endParaRPr lang="et-EE" sz="2000" b="1" dirty="0">
                        <a:solidFill>
                          <a:schemeClr val="tx1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7</a:t>
                      </a:r>
                      <a:endParaRPr lang="et-EE" sz="2000" b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123×4</a:t>
                      </a:r>
                      <a:endParaRPr lang="et-EE" sz="200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 rot="16200000">
            <a:off x="-3119755" y="3206750"/>
            <a:ext cx="6858000" cy="444500"/>
            <a:chOff x="190500" y="266700"/>
            <a:chExt cx="7101840" cy="4445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190500" y="266700"/>
              <a:ext cx="236728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2557780" y="266700"/>
              <a:ext cx="235495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4912730" y="266700"/>
              <a:ext cx="237961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9104085" y="303893"/>
            <a:ext cx="2743200" cy="365125"/>
          </a:xfrm>
        </p:spPr>
        <p:txBody>
          <a:bodyPr/>
          <a:lstStyle/>
          <a:p>
            <a:fld id="{14F179B7-69A7-40E1-B4BE-E583F7D3FC5E}" type="slidenum">
              <a:rPr lang="et-EE" sz="2000" smtClean="0"/>
              <a:t>11</a:t>
            </a:fld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3481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 smtClean="0"/>
              <a:t>Statistics</a:t>
            </a:r>
            <a:r>
              <a:rPr lang="et-EE" b="1" dirty="0" smtClean="0"/>
              <a:t> of </a:t>
            </a:r>
            <a:r>
              <a:rPr lang="et-EE" b="1" dirty="0" err="1" smtClean="0"/>
              <a:t>the</a:t>
            </a:r>
            <a:r>
              <a:rPr lang="et-EE" b="1" dirty="0" smtClean="0"/>
              <a:t> </a:t>
            </a:r>
            <a:r>
              <a:rPr lang="et-EE" b="1" dirty="0" err="1" smtClean="0"/>
              <a:t>correction</a:t>
            </a:r>
            <a:r>
              <a:rPr lang="et-EE" b="1" dirty="0" smtClean="0"/>
              <a:t> </a:t>
            </a:r>
            <a:r>
              <a:rPr lang="et-EE" b="1" dirty="0" err="1" smtClean="0"/>
              <a:t>operations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O</a:t>
            </a:r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/>
              <a:t>ten versions of </a:t>
            </a:r>
            <a:r>
              <a:rPr lang="en-US" dirty="0" smtClean="0"/>
              <a:t>EstWN</a:t>
            </a:r>
            <a:r>
              <a:rPr lang="et-EE" dirty="0" smtClean="0"/>
              <a:t> (</a:t>
            </a:r>
            <a:r>
              <a:rPr lang="et-EE" dirty="0" err="1" smtClean="0"/>
              <a:t>during</a:t>
            </a:r>
            <a:r>
              <a:rPr lang="et-EE" dirty="0" smtClean="0"/>
              <a:t> 4 </a:t>
            </a:r>
            <a:r>
              <a:rPr lang="et-EE" dirty="0" err="1" smtClean="0"/>
              <a:t>years</a:t>
            </a:r>
            <a:r>
              <a:rPr lang="et-EE" dirty="0" smtClean="0"/>
              <a:t>)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21,911 – </a:t>
            </a:r>
            <a:r>
              <a:rPr lang="en-US" dirty="0" smtClean="0"/>
              <a:t>removing </a:t>
            </a:r>
            <a:r>
              <a:rPr lang="en-US" dirty="0"/>
              <a:t>the </a:t>
            </a:r>
            <a:r>
              <a:rPr lang="en-US" i="1" dirty="0"/>
              <a:t>hypernymy</a:t>
            </a:r>
            <a:r>
              <a:rPr lang="en-US" dirty="0"/>
              <a:t> and </a:t>
            </a:r>
            <a:r>
              <a:rPr lang="en-US" i="1" dirty="0"/>
              <a:t>hyponymy</a:t>
            </a:r>
            <a:r>
              <a:rPr lang="en-US" dirty="0"/>
              <a:t> </a:t>
            </a:r>
            <a:r>
              <a:rPr lang="en-US" dirty="0" smtClean="0"/>
              <a:t>relations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5,344 – </a:t>
            </a:r>
            <a:r>
              <a:rPr lang="en-US" dirty="0" smtClean="0"/>
              <a:t>the </a:t>
            </a:r>
            <a:r>
              <a:rPr lang="en-US" dirty="0"/>
              <a:t>lexical units in </a:t>
            </a:r>
            <a:r>
              <a:rPr lang="en-US" i="1" dirty="0"/>
              <a:t>synsets</a:t>
            </a:r>
            <a:r>
              <a:rPr lang="en-US" dirty="0"/>
              <a:t> were </a:t>
            </a:r>
            <a:r>
              <a:rPr lang="en-US" dirty="0" smtClean="0"/>
              <a:t>changed</a:t>
            </a:r>
            <a:endParaRPr lang="et-EE" dirty="0" smtClean="0"/>
          </a:p>
          <a:p>
            <a:pPr marL="0" indent="0">
              <a:buNone/>
            </a:pPr>
            <a:r>
              <a:rPr lang="en-US" dirty="0" smtClean="0"/>
              <a:t>4,122 </a:t>
            </a:r>
            <a:r>
              <a:rPr lang="et-EE" dirty="0" smtClean="0"/>
              <a:t>– </a:t>
            </a:r>
            <a:r>
              <a:rPr lang="en-US" i="1" dirty="0" smtClean="0"/>
              <a:t>hypernymy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i="1" dirty="0"/>
              <a:t>hyponymy</a:t>
            </a:r>
            <a:r>
              <a:rPr lang="en-US" dirty="0"/>
              <a:t> relations were replaced by another semantic relation, mainly by </a:t>
            </a:r>
            <a:r>
              <a:rPr lang="en-US" i="1" dirty="0"/>
              <a:t>near</a:t>
            </a:r>
            <a:r>
              <a:rPr lang="en-US" dirty="0"/>
              <a:t> </a:t>
            </a:r>
            <a:r>
              <a:rPr lang="en-US" i="1" dirty="0"/>
              <a:t>synonymy</a:t>
            </a:r>
            <a:r>
              <a:rPr lang="en-US" dirty="0"/>
              <a:t> and </a:t>
            </a:r>
            <a:r>
              <a:rPr lang="en-US" i="1" dirty="0" smtClean="0"/>
              <a:t>fuzzynymy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mtClean="0"/>
              <a:t>12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4940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Wordnets in </a:t>
            </a:r>
            <a:r>
              <a:rPr lang="en-US" b="1" dirty="0" smtClean="0"/>
              <a:t>comparison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844810"/>
              </p:ext>
            </p:extLst>
          </p:nvPr>
        </p:nvGraphicFramePr>
        <p:xfrm>
          <a:off x="838202" y="1835149"/>
          <a:ext cx="10991847" cy="493458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103561"/>
                <a:gridCol w="557987"/>
                <a:gridCol w="557987"/>
                <a:gridCol w="1085937"/>
                <a:gridCol w="855977"/>
                <a:gridCol w="855977"/>
                <a:gridCol w="855977"/>
                <a:gridCol w="855977"/>
                <a:gridCol w="855977"/>
                <a:gridCol w="855977"/>
                <a:gridCol w="1550513"/>
              </a:tblGrid>
              <a:tr h="19177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Wordnet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Noun roots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Verb roots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Multiple</a:t>
                      </a:r>
                      <a:endParaRPr lang="et-EE" sz="2000" b="0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inheritance </a:t>
                      </a:r>
                      <a:endParaRPr lang="et-EE" sz="2000" b="0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cases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Short cuts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vert="vert27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Rings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Synset with </a:t>
                      </a:r>
                      <a:endParaRPr lang="et-EE" sz="2000" b="0" i="1" dirty="0" smtClean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i="1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many</a:t>
                      </a:r>
                      <a:r>
                        <a:rPr lang="et-EE" sz="2000" b="0" i="1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roots</a:t>
                      </a:r>
                      <a:endParaRPr lang="et-EE" sz="2000" b="0" i="1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598" marR="34598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Heart-shaped substructure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Dense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component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„Compound“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pattern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The largest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closed subsets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</a:tr>
              <a:tr h="479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50" b="0" noProof="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Princeton</a:t>
                      </a:r>
                      <a:r>
                        <a:rPr lang="et-EE" sz="1850" b="0" baseline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t-EE" sz="1850" b="0" baseline="0" noProof="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WordNet</a:t>
                      </a:r>
                      <a:endParaRPr lang="et-EE" sz="1850" b="0" baseline="0" noProof="0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50" b="0" baseline="0" noProof="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Version</a:t>
                      </a:r>
                      <a:r>
                        <a:rPr lang="et-EE" sz="1850" b="0" baseline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3.0</a:t>
                      </a:r>
                      <a:endParaRPr lang="en-US" sz="1850" b="0" noProof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12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334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1,453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40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2,991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18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>
                          <a:effectLst/>
                        </a:rPr>
                        <a:t>155</a:t>
                      </a:r>
                      <a:endParaRPr lang="et-EE" sz="2000" b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>
                          <a:effectLst/>
                        </a:rPr>
                        <a:t>115</a:t>
                      </a:r>
                      <a:endParaRPr lang="et-EE" sz="2000" b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358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</a:rPr>
                        <a:t>1,333×167</a:t>
                      </a:r>
                      <a:endParaRPr lang="et-EE" sz="2000" b="0" dirty="0">
                        <a:effectLst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79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50" b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Finnish Wordnet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50" b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Version 2.0</a:t>
                      </a:r>
                      <a:endParaRPr lang="en-US" sz="1850" b="0" noProof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>
                          <a:effectLst/>
                        </a:rPr>
                        <a:t>12</a:t>
                      </a:r>
                      <a:endParaRPr lang="et-EE" sz="2000" b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334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1,453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40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2,991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18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155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115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394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</a:rPr>
                        <a:t>1,334×167</a:t>
                      </a:r>
                      <a:endParaRPr lang="et-EE" sz="2000" b="0" dirty="0">
                        <a:effectLst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79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50" b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Cornetto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50" b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Version 2.0</a:t>
                      </a:r>
                      <a:endParaRPr lang="en-US" sz="1850" b="0" noProof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2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2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2,438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351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5,309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62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1,226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217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549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</a:rPr>
                        <a:t>11,032×589</a:t>
                      </a:r>
                      <a:endParaRPr lang="et-EE" sz="2000" b="0" dirty="0">
                        <a:effectLst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79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50" b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Polish</a:t>
                      </a:r>
                      <a:r>
                        <a:rPr lang="en-US" sz="1850" b="0" baseline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 Wordnet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50" b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Version 2.0</a:t>
                      </a:r>
                      <a:endParaRPr lang="en-US" sz="1850" b="0" noProof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637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42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10,942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553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57,887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b="0" dirty="0">
                          <a:effectLst/>
                        </a:rPr>
                        <a:t>205,254</a:t>
                      </a:r>
                      <a:endParaRPr lang="et-EE" sz="18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5,037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778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541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</a:rPr>
                        <a:t>30,794×4,683</a:t>
                      </a: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79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5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Estonian Wordnet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50" b="1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Version</a:t>
                      </a:r>
                      <a:r>
                        <a:rPr lang="et-EE" sz="185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70</a:t>
                      </a:r>
                      <a:endParaRPr lang="et-EE" sz="185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</a:rPr>
                        <a:t>123x4</a:t>
                      </a: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 rot="16200000">
            <a:off x="-3119755" y="3206750"/>
            <a:ext cx="6858000" cy="444500"/>
            <a:chOff x="190500" y="266700"/>
            <a:chExt cx="7101840" cy="4445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190500" y="266700"/>
              <a:ext cx="236728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2557780" y="266700"/>
              <a:ext cx="235495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4912730" y="266700"/>
              <a:ext cx="237961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075054" y="289378"/>
            <a:ext cx="2743200" cy="365125"/>
          </a:xfrm>
        </p:spPr>
        <p:txBody>
          <a:bodyPr/>
          <a:lstStyle/>
          <a:p>
            <a:fld id="{14F179B7-69A7-40E1-B4BE-E583F7D3FC5E}" type="slidenum">
              <a:rPr lang="et-EE" sz="2000" smtClean="0"/>
              <a:t>13</a:t>
            </a:fld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328553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 smtClean="0"/>
              <a:t>Summary</a:t>
            </a:r>
            <a:endParaRPr lang="et-E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/>
              <a:t>In </a:t>
            </a:r>
            <a:r>
              <a:rPr lang="et-EE" dirty="0" err="1"/>
              <a:t>this</a:t>
            </a:r>
            <a:r>
              <a:rPr lang="et-EE" dirty="0"/>
              <a:t> </a:t>
            </a:r>
            <a:r>
              <a:rPr lang="et-EE" dirty="0" err="1"/>
              <a:t>presentation</a:t>
            </a:r>
            <a:r>
              <a:rPr lang="et-EE" dirty="0"/>
              <a:t> </a:t>
            </a:r>
            <a:r>
              <a:rPr lang="et-EE" dirty="0" err="1"/>
              <a:t>we</a:t>
            </a:r>
            <a:r>
              <a:rPr lang="et-EE" dirty="0"/>
              <a:t> </a:t>
            </a:r>
            <a:r>
              <a:rPr lang="et-EE" dirty="0" err="1" smtClean="0"/>
              <a:t>studied</a:t>
            </a:r>
            <a:r>
              <a:rPr lang="et-EE" dirty="0" smtClean="0"/>
              <a:t>: </a:t>
            </a:r>
            <a:r>
              <a:rPr lang="et-EE" dirty="0" err="1"/>
              <a:t>how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validate</a:t>
            </a:r>
            <a:r>
              <a:rPr lang="et-EE" dirty="0"/>
              <a:t> </a:t>
            </a:r>
            <a:r>
              <a:rPr lang="et-EE" dirty="0" err="1"/>
              <a:t>semantic</a:t>
            </a:r>
            <a:r>
              <a:rPr lang="et-EE" dirty="0"/>
              <a:t> </a:t>
            </a:r>
            <a:r>
              <a:rPr lang="et-EE" dirty="0" err="1"/>
              <a:t>hierarchies</a:t>
            </a:r>
            <a:r>
              <a:rPr lang="et-EE" dirty="0"/>
              <a:t> of wordnet and </a:t>
            </a:r>
            <a:r>
              <a:rPr lang="et-EE" dirty="0" err="1"/>
              <a:t>we</a:t>
            </a:r>
            <a:r>
              <a:rPr lang="et-EE" dirty="0"/>
              <a:t> </a:t>
            </a:r>
            <a:r>
              <a:rPr lang="et-EE" dirty="0" err="1"/>
              <a:t>proposed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use</a:t>
            </a:r>
            <a:r>
              <a:rPr lang="et-EE" dirty="0"/>
              <a:t> test </a:t>
            </a:r>
            <a:r>
              <a:rPr lang="et-EE" dirty="0" err="1"/>
              <a:t>patterns</a:t>
            </a:r>
            <a:r>
              <a:rPr lang="et-EE" dirty="0"/>
              <a:t> </a:t>
            </a:r>
            <a:r>
              <a:rPr lang="et-EE" dirty="0" err="1"/>
              <a:t>which</a:t>
            </a:r>
            <a:r>
              <a:rPr lang="et-EE" dirty="0"/>
              <a:t> are </a:t>
            </a:r>
            <a:r>
              <a:rPr lang="et-EE" dirty="0" err="1"/>
              <a:t>descriptions</a:t>
            </a:r>
            <a:r>
              <a:rPr lang="et-EE" dirty="0"/>
              <a:t> of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substructures</a:t>
            </a:r>
            <a:r>
              <a:rPr lang="et-EE" dirty="0"/>
              <a:t> </a:t>
            </a:r>
            <a:r>
              <a:rPr lang="et-EE" dirty="0" err="1"/>
              <a:t>with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specific</a:t>
            </a:r>
            <a:r>
              <a:rPr lang="et-EE" dirty="0"/>
              <a:t> </a:t>
            </a:r>
            <a:r>
              <a:rPr lang="et-EE" dirty="0" err="1"/>
              <a:t>nature</a:t>
            </a:r>
            <a:r>
              <a:rPr lang="et-EE" dirty="0"/>
              <a:t>.</a:t>
            </a:r>
          </a:p>
          <a:p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/>
              <a:t>prove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efficiency</a:t>
            </a:r>
            <a:r>
              <a:rPr lang="et-EE" dirty="0"/>
              <a:t> of test </a:t>
            </a:r>
            <a:r>
              <a:rPr lang="et-EE" dirty="0" err="1"/>
              <a:t>patterns</a:t>
            </a:r>
            <a:r>
              <a:rPr lang="et-EE" dirty="0"/>
              <a:t> </a:t>
            </a:r>
            <a:r>
              <a:rPr lang="et-EE" dirty="0" err="1"/>
              <a:t>we</a:t>
            </a:r>
            <a:r>
              <a:rPr lang="et-EE" dirty="0"/>
              <a:t> </a:t>
            </a:r>
            <a:r>
              <a:rPr lang="et-EE" dirty="0" err="1"/>
              <a:t>partially</a:t>
            </a:r>
            <a:r>
              <a:rPr lang="et-EE" dirty="0"/>
              <a:t> </a:t>
            </a:r>
            <a:r>
              <a:rPr lang="et-EE" dirty="0" err="1"/>
              <a:t>applied</a:t>
            </a:r>
            <a:r>
              <a:rPr lang="et-EE" dirty="0"/>
              <a:t> </a:t>
            </a:r>
            <a:r>
              <a:rPr lang="et-EE" dirty="0" err="1"/>
              <a:t>these</a:t>
            </a:r>
            <a:r>
              <a:rPr lang="et-EE" dirty="0"/>
              <a:t> test </a:t>
            </a:r>
            <a:r>
              <a:rPr lang="et-EE" dirty="0" err="1"/>
              <a:t>patterns</a:t>
            </a:r>
            <a:r>
              <a:rPr lang="et-EE" dirty="0"/>
              <a:t> </a:t>
            </a:r>
            <a:r>
              <a:rPr lang="et-EE" dirty="0" err="1"/>
              <a:t>over</a:t>
            </a:r>
            <a:r>
              <a:rPr lang="et-EE" dirty="0"/>
              <a:t> 10 </a:t>
            </a:r>
            <a:r>
              <a:rPr lang="et-EE" dirty="0" err="1"/>
              <a:t>versions</a:t>
            </a:r>
            <a:r>
              <a:rPr lang="et-EE" dirty="0"/>
              <a:t> of EstWN.</a:t>
            </a:r>
          </a:p>
          <a:p>
            <a:r>
              <a:rPr lang="et-EE" dirty="0" err="1"/>
              <a:t>Instances</a:t>
            </a:r>
            <a:r>
              <a:rPr lang="et-EE" dirty="0"/>
              <a:t> of </a:t>
            </a:r>
            <a:r>
              <a:rPr lang="et-EE" dirty="0" err="1"/>
              <a:t>different</a:t>
            </a:r>
            <a:r>
              <a:rPr lang="et-EE" dirty="0"/>
              <a:t> test </a:t>
            </a:r>
            <a:r>
              <a:rPr lang="et-EE" dirty="0" err="1"/>
              <a:t>patterns</a:t>
            </a:r>
            <a:r>
              <a:rPr lang="et-EE" dirty="0"/>
              <a:t> </a:t>
            </a:r>
            <a:r>
              <a:rPr lang="et-EE" dirty="0" err="1"/>
              <a:t>were</a:t>
            </a:r>
            <a:r>
              <a:rPr lang="et-EE" dirty="0"/>
              <a:t> </a:t>
            </a:r>
            <a:r>
              <a:rPr lang="et-EE" dirty="0" err="1"/>
              <a:t>extracted</a:t>
            </a:r>
            <a:r>
              <a:rPr lang="et-EE" dirty="0"/>
              <a:t> </a:t>
            </a:r>
            <a:r>
              <a:rPr lang="et-EE" dirty="0" err="1"/>
              <a:t>by</a:t>
            </a:r>
            <a:r>
              <a:rPr lang="et-EE" dirty="0"/>
              <a:t> </a:t>
            </a:r>
            <a:r>
              <a:rPr lang="et-EE" dirty="0" err="1"/>
              <a:t>programs</a:t>
            </a:r>
            <a:r>
              <a:rPr lang="et-EE" dirty="0"/>
              <a:t> of </a:t>
            </a:r>
            <a:r>
              <a:rPr lang="et-EE" dirty="0" err="1"/>
              <a:t>ours</a:t>
            </a:r>
            <a:r>
              <a:rPr lang="et-EE" dirty="0"/>
              <a:t> and </a:t>
            </a:r>
            <a:r>
              <a:rPr lang="et-EE" dirty="0" err="1"/>
              <a:t>validated</a:t>
            </a:r>
            <a:r>
              <a:rPr lang="et-EE" dirty="0"/>
              <a:t> </a:t>
            </a:r>
            <a:r>
              <a:rPr lang="et-EE" dirty="0" err="1"/>
              <a:t>by</a:t>
            </a:r>
            <a:r>
              <a:rPr lang="et-EE" dirty="0"/>
              <a:t> </a:t>
            </a:r>
            <a:r>
              <a:rPr lang="et-EE" dirty="0" err="1" smtClean="0"/>
              <a:t>lexicographers</a:t>
            </a:r>
            <a:r>
              <a:rPr lang="et-EE" dirty="0"/>
              <a:t>.</a:t>
            </a:r>
          </a:p>
          <a:p>
            <a:r>
              <a:rPr lang="et-EE" dirty="0" err="1"/>
              <a:t>We</a:t>
            </a:r>
            <a:r>
              <a:rPr lang="et-EE" dirty="0"/>
              <a:t> </a:t>
            </a:r>
            <a:r>
              <a:rPr lang="et-EE" dirty="0" err="1"/>
              <a:t>discovered</a:t>
            </a:r>
            <a:r>
              <a:rPr lang="et-EE" dirty="0"/>
              <a:t> </a:t>
            </a:r>
            <a:r>
              <a:rPr lang="et-EE" dirty="0" err="1"/>
              <a:t>that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number of </a:t>
            </a:r>
            <a:r>
              <a:rPr lang="et-EE" dirty="0" err="1"/>
              <a:t>multiple</a:t>
            </a:r>
            <a:r>
              <a:rPr lang="et-EE" dirty="0"/>
              <a:t> </a:t>
            </a:r>
            <a:r>
              <a:rPr lang="et-EE" dirty="0" err="1"/>
              <a:t>inheritance</a:t>
            </a:r>
            <a:r>
              <a:rPr lang="et-EE" dirty="0"/>
              <a:t> </a:t>
            </a:r>
            <a:r>
              <a:rPr lang="et-EE" dirty="0" err="1"/>
              <a:t>cases</a:t>
            </a:r>
            <a:r>
              <a:rPr lang="et-EE" dirty="0"/>
              <a:t> </a:t>
            </a:r>
            <a:r>
              <a:rPr lang="et-EE" dirty="0" err="1"/>
              <a:t>decreased</a:t>
            </a:r>
            <a:r>
              <a:rPr lang="et-EE" dirty="0"/>
              <a:t> </a:t>
            </a:r>
            <a:r>
              <a:rPr lang="et-EE" dirty="0" err="1"/>
              <a:t>during</a:t>
            </a:r>
            <a:r>
              <a:rPr lang="et-EE" dirty="0"/>
              <a:t> last </a:t>
            </a:r>
            <a:r>
              <a:rPr lang="et-EE" dirty="0" err="1"/>
              <a:t>five</a:t>
            </a:r>
            <a:r>
              <a:rPr lang="et-EE" dirty="0"/>
              <a:t> </a:t>
            </a:r>
            <a:r>
              <a:rPr lang="et-EE" dirty="0" err="1"/>
              <a:t>versions</a:t>
            </a:r>
            <a:r>
              <a:rPr lang="et-EE" dirty="0"/>
              <a:t> </a:t>
            </a:r>
            <a:r>
              <a:rPr lang="et-EE" dirty="0" err="1"/>
              <a:t>about</a:t>
            </a:r>
            <a:r>
              <a:rPr lang="et-EE" dirty="0"/>
              <a:t> 97 </a:t>
            </a:r>
            <a:r>
              <a:rPr lang="et-EE" dirty="0" err="1"/>
              <a:t>procent</a:t>
            </a:r>
            <a:r>
              <a:rPr lang="et-EE" dirty="0"/>
              <a:t>.</a:t>
            </a:r>
          </a:p>
          <a:p>
            <a:endParaRPr lang="et-EE" dirty="0"/>
          </a:p>
        </p:txBody>
      </p:sp>
      <p:grpSp>
        <p:nvGrpSpPr>
          <p:cNvPr id="4" name="Group 3"/>
          <p:cNvGrpSpPr/>
          <p:nvPr/>
        </p:nvGrpSpPr>
        <p:grpSpPr>
          <a:xfrm rot="16200000">
            <a:off x="-3119755" y="3206750"/>
            <a:ext cx="6858000" cy="444500"/>
            <a:chOff x="190500" y="266700"/>
            <a:chExt cx="7101840" cy="4445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lum bright="90000" contrast="-40000"/>
            </a:blip>
            <a:stretch>
              <a:fillRect/>
            </a:stretch>
          </p:blipFill>
          <p:spPr>
            <a:xfrm>
              <a:off x="190500" y="266700"/>
              <a:ext cx="236728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lum bright="90000" contrast="-40000"/>
            </a:blip>
            <a:stretch>
              <a:fillRect/>
            </a:stretch>
          </p:blipFill>
          <p:spPr>
            <a:xfrm>
              <a:off x="2557780" y="266700"/>
              <a:ext cx="235495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lum bright="90000" contrast="-40000"/>
            </a:blip>
            <a:stretch>
              <a:fillRect/>
            </a:stretch>
          </p:blipFill>
          <p:spPr>
            <a:xfrm>
              <a:off x="4912730" y="266700"/>
              <a:ext cx="237961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z="2000" smtClean="0"/>
              <a:t>14</a:t>
            </a:fld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121404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 smtClean="0"/>
              <a:t>Future</a:t>
            </a:r>
            <a:r>
              <a:rPr lang="et-EE" b="1" dirty="0" smtClean="0"/>
              <a:t> </a:t>
            </a:r>
            <a:r>
              <a:rPr lang="et-EE" b="1" dirty="0" err="1" smtClean="0"/>
              <a:t>works</a:t>
            </a:r>
            <a:endParaRPr lang="et-E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 err="1" smtClean="0"/>
              <a:t>Applying</a:t>
            </a:r>
            <a:r>
              <a:rPr lang="et-EE" dirty="0" smtClean="0"/>
              <a:t> test </a:t>
            </a:r>
            <a:r>
              <a:rPr lang="et-EE" dirty="0" err="1" smtClean="0"/>
              <a:t>patterns</a:t>
            </a:r>
            <a:r>
              <a:rPr lang="et-EE" dirty="0" smtClean="0"/>
              <a:t> on:</a:t>
            </a:r>
          </a:p>
          <a:p>
            <a:r>
              <a:rPr lang="et-EE" dirty="0" err="1" smtClean="0"/>
              <a:t>other</a:t>
            </a:r>
            <a:r>
              <a:rPr lang="et-EE" dirty="0" smtClean="0"/>
              <a:t> </a:t>
            </a:r>
            <a:r>
              <a:rPr lang="et-EE" dirty="0" err="1" smtClean="0"/>
              <a:t>semantic</a:t>
            </a:r>
            <a:r>
              <a:rPr lang="et-EE" dirty="0" smtClean="0"/>
              <a:t> </a:t>
            </a:r>
            <a:r>
              <a:rPr lang="et-EE" dirty="0" err="1" smtClean="0"/>
              <a:t>relations</a:t>
            </a:r>
            <a:endParaRPr lang="et-EE" dirty="0" smtClean="0"/>
          </a:p>
          <a:p>
            <a:r>
              <a:rPr lang="et-EE" dirty="0" err="1" smtClean="0"/>
              <a:t>other</a:t>
            </a:r>
            <a:r>
              <a:rPr lang="et-EE" dirty="0" smtClean="0"/>
              <a:t> wordnets</a:t>
            </a:r>
          </a:p>
          <a:p>
            <a:endParaRPr lang="et-EE" dirty="0" smtClean="0"/>
          </a:p>
          <a:p>
            <a:endParaRPr lang="et-EE" dirty="0"/>
          </a:p>
        </p:txBody>
      </p:sp>
      <p:grpSp>
        <p:nvGrpSpPr>
          <p:cNvPr id="4" name="Group 3"/>
          <p:cNvGrpSpPr/>
          <p:nvPr/>
        </p:nvGrpSpPr>
        <p:grpSpPr>
          <a:xfrm rot="16200000">
            <a:off x="-3119755" y="3206750"/>
            <a:ext cx="6858000" cy="444500"/>
            <a:chOff x="190500" y="266700"/>
            <a:chExt cx="7101840" cy="4445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lum bright="90000" contrast="-40000"/>
            </a:blip>
            <a:stretch>
              <a:fillRect/>
            </a:stretch>
          </p:blipFill>
          <p:spPr>
            <a:xfrm>
              <a:off x="190500" y="266700"/>
              <a:ext cx="236728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lum bright="90000" contrast="-40000"/>
            </a:blip>
            <a:stretch>
              <a:fillRect/>
            </a:stretch>
          </p:blipFill>
          <p:spPr>
            <a:xfrm>
              <a:off x="2557780" y="266700"/>
              <a:ext cx="235495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lum bright="90000" contrast="-40000"/>
            </a:blip>
            <a:stretch>
              <a:fillRect/>
            </a:stretch>
          </p:blipFill>
          <p:spPr>
            <a:xfrm>
              <a:off x="4912730" y="266700"/>
              <a:ext cx="237961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z="2000" smtClean="0"/>
              <a:t>15</a:t>
            </a:fld>
            <a:endParaRPr lang="et-EE" sz="2000"/>
          </a:p>
        </p:txBody>
      </p:sp>
    </p:spTree>
    <p:extLst>
      <p:ext uri="{BB962C8B-B14F-4D97-AF65-F5344CB8AC3E}">
        <p14:creationId xmlns:p14="http://schemas.microsoft.com/office/powerpoint/2010/main" val="117959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Motivation – why</a:t>
            </a:r>
            <a:r>
              <a:rPr lang="et-EE" b="1" dirty="0" smtClean="0"/>
              <a:t> </a:t>
            </a:r>
            <a:r>
              <a:rPr lang="et-EE" b="1" dirty="0" err="1" smtClean="0"/>
              <a:t>to</a:t>
            </a:r>
            <a:r>
              <a:rPr lang="et-EE" b="1" dirty="0" smtClean="0"/>
              <a:t> </a:t>
            </a:r>
            <a:r>
              <a:rPr lang="et-EE" b="1" dirty="0" err="1" smtClean="0"/>
              <a:t>validate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expandable</a:t>
            </a:r>
            <a:r>
              <a:rPr lang="et-EE" dirty="0" smtClean="0"/>
              <a:t> and </a:t>
            </a:r>
            <a:r>
              <a:rPr lang="et-EE" noProof="1" smtClean="0"/>
              <a:t>developing</a:t>
            </a:r>
            <a:r>
              <a:rPr lang="et-EE" dirty="0" smtClean="0"/>
              <a:t> </a:t>
            </a:r>
            <a:r>
              <a:rPr lang="en-US" dirty="0" smtClean="0"/>
              <a:t>human-machine system needs a feedback mechanism</a:t>
            </a:r>
            <a:endParaRPr lang="et-EE" dirty="0" smtClean="0"/>
          </a:p>
          <a:p>
            <a:r>
              <a:rPr lang="en-US" dirty="0" smtClean="0"/>
              <a:t>The quality </a:t>
            </a:r>
            <a:r>
              <a:rPr lang="et-EE" dirty="0" smtClean="0"/>
              <a:t>of wordnet </a:t>
            </a:r>
            <a:r>
              <a:rPr lang="en-US" dirty="0" smtClean="0"/>
              <a:t>has </a:t>
            </a:r>
            <a:r>
              <a:rPr lang="et-EE" dirty="0" smtClean="0"/>
              <a:t>a </a:t>
            </a:r>
            <a:r>
              <a:rPr lang="en-US" dirty="0" smtClean="0"/>
              <a:t>strong impact </a:t>
            </a:r>
            <a:r>
              <a:rPr lang="et-EE" dirty="0" smtClean="0"/>
              <a:t>on </a:t>
            </a:r>
            <a:r>
              <a:rPr lang="en-US" dirty="0" smtClean="0"/>
              <a:t>the quality </a:t>
            </a:r>
            <a:r>
              <a:rPr lang="et-EE" dirty="0" smtClean="0"/>
              <a:t>of NLP </a:t>
            </a:r>
            <a:r>
              <a:rPr lang="en-US" dirty="0" smtClean="0"/>
              <a:t>task</a:t>
            </a:r>
            <a:r>
              <a:rPr lang="et-EE" dirty="0" smtClean="0"/>
              <a:t>s </a:t>
            </a:r>
            <a:r>
              <a:rPr lang="en-US" dirty="0" smtClean="0"/>
              <a:t>that</a:t>
            </a:r>
            <a:r>
              <a:rPr lang="et-EE" dirty="0" smtClean="0"/>
              <a:t> </a:t>
            </a:r>
            <a:r>
              <a:rPr lang="en-US" dirty="0" smtClean="0"/>
              <a:t>use</a:t>
            </a:r>
            <a:r>
              <a:rPr lang="et-EE" dirty="0" smtClean="0"/>
              <a:t> </a:t>
            </a:r>
            <a:r>
              <a:rPr lang="en-US" dirty="0" smtClean="0"/>
              <a:t>it</a:t>
            </a:r>
            <a:endParaRPr lang="et-EE" dirty="0" smtClean="0"/>
          </a:p>
          <a:p>
            <a:r>
              <a:rPr lang="et-EE" dirty="0" err="1" smtClean="0"/>
              <a:t>Multiple</a:t>
            </a:r>
            <a:r>
              <a:rPr lang="et-EE" dirty="0" smtClean="0"/>
              <a:t> </a:t>
            </a:r>
            <a:r>
              <a:rPr lang="et-EE" dirty="0" err="1" smtClean="0"/>
              <a:t>inheritance</a:t>
            </a:r>
            <a:r>
              <a:rPr lang="et-EE" dirty="0" smtClean="0"/>
              <a:t> </a:t>
            </a:r>
            <a:r>
              <a:rPr lang="et-EE" dirty="0" err="1" smtClean="0"/>
              <a:t>cases</a:t>
            </a:r>
            <a:r>
              <a:rPr lang="et-EE" dirty="0" smtClean="0"/>
              <a:t> in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semantic</a:t>
            </a:r>
            <a:r>
              <a:rPr lang="et-EE" dirty="0" smtClean="0"/>
              <a:t> </a:t>
            </a:r>
            <a:r>
              <a:rPr lang="et-EE" dirty="0" err="1" smtClean="0"/>
              <a:t>hierarchies</a:t>
            </a:r>
            <a:r>
              <a:rPr lang="et-EE" dirty="0"/>
              <a:t> </a:t>
            </a:r>
            <a:r>
              <a:rPr lang="et-EE" dirty="0" smtClean="0"/>
              <a:t>of wordnet are </a:t>
            </a:r>
            <a:r>
              <a:rPr lang="et-EE" dirty="0" err="1" smtClean="0"/>
              <a:t>prone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different</a:t>
            </a:r>
            <a:r>
              <a:rPr lang="et-EE" dirty="0" smtClean="0"/>
              <a:t> </a:t>
            </a:r>
            <a:r>
              <a:rPr lang="et-EE" dirty="0" err="1" smtClean="0"/>
              <a:t>semantic</a:t>
            </a:r>
            <a:r>
              <a:rPr lang="et-EE" dirty="0" smtClean="0"/>
              <a:t> </a:t>
            </a:r>
            <a:r>
              <a:rPr lang="et-EE" dirty="0" err="1" smtClean="0"/>
              <a:t>errors</a:t>
            </a:r>
            <a:endParaRPr lang="et-EE" dirty="0" smtClean="0"/>
          </a:p>
          <a:p>
            <a:endParaRPr lang="en-US" dirty="0" smtClean="0"/>
          </a:p>
        </p:txBody>
      </p:sp>
      <p:grpSp>
        <p:nvGrpSpPr>
          <p:cNvPr id="10" name="Group 9"/>
          <p:cNvGrpSpPr/>
          <p:nvPr/>
        </p:nvGrpSpPr>
        <p:grpSpPr>
          <a:xfrm rot="16200000">
            <a:off x="-3119755" y="3206750"/>
            <a:ext cx="6858000" cy="444500"/>
            <a:chOff x="190500" y="266700"/>
            <a:chExt cx="7101840" cy="44450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190500" y="266700"/>
              <a:ext cx="236728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2557780" y="266700"/>
              <a:ext cx="235495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4912730" y="266700"/>
              <a:ext cx="237961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z="2000" smtClean="0"/>
              <a:t>2</a:t>
            </a:fld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357966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Main aim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T</a:t>
            </a:r>
            <a:r>
              <a:rPr lang="en-US" dirty="0" smtClean="0"/>
              <a:t>o </a:t>
            </a:r>
            <a:r>
              <a:rPr lang="en-US" b="1" dirty="0"/>
              <a:t>prove </a:t>
            </a:r>
            <a:r>
              <a:rPr lang="en-US" dirty="0"/>
              <a:t>that semantic hierarchies of wordnet-type dictionaries do contain yet undiscovered substructures which correspond to certain </a:t>
            </a:r>
            <a:r>
              <a:rPr lang="en-US" dirty="0" smtClean="0"/>
              <a:t>descriptions</a:t>
            </a:r>
            <a:r>
              <a:rPr lang="et-EE" dirty="0" smtClean="0"/>
              <a:t> (test </a:t>
            </a:r>
            <a:r>
              <a:rPr lang="et-EE" dirty="0" err="1" smtClean="0"/>
              <a:t>patterns</a:t>
            </a:r>
            <a:r>
              <a:rPr lang="et-EE" dirty="0" smtClean="0"/>
              <a:t>) and …</a:t>
            </a:r>
          </a:p>
          <a:p>
            <a:r>
              <a:rPr lang="et-EE" dirty="0"/>
              <a:t>t</a:t>
            </a:r>
            <a:r>
              <a:rPr lang="en-US" dirty="0" smtClean="0"/>
              <a:t>he </a:t>
            </a:r>
            <a:r>
              <a:rPr lang="en-US" dirty="0"/>
              <a:t>usage of these patterns to validate semantic hierarchies </a:t>
            </a:r>
            <a:r>
              <a:rPr lang="en-US" b="1" dirty="0"/>
              <a:t>may improve</a:t>
            </a:r>
            <a:r>
              <a:rPr lang="en-US" dirty="0"/>
              <a:t> </a:t>
            </a:r>
            <a:r>
              <a:rPr lang="en-US" b="1" dirty="0"/>
              <a:t>wordnet structure </a:t>
            </a:r>
            <a:r>
              <a:rPr lang="en-US" b="1" dirty="0" smtClean="0"/>
              <a:t>significantly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 rot="16200000">
            <a:off x="-3119755" y="3206750"/>
            <a:ext cx="6858000" cy="444500"/>
            <a:chOff x="190500" y="266700"/>
            <a:chExt cx="7101840" cy="4445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lum bright="90000" contrast="-40000"/>
            </a:blip>
            <a:stretch>
              <a:fillRect/>
            </a:stretch>
          </p:blipFill>
          <p:spPr>
            <a:xfrm>
              <a:off x="190500" y="266700"/>
              <a:ext cx="236728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lum bright="90000" contrast="-40000"/>
            </a:blip>
            <a:stretch>
              <a:fillRect/>
            </a:stretch>
          </p:blipFill>
          <p:spPr>
            <a:xfrm>
              <a:off x="2557780" y="266700"/>
              <a:ext cx="235495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lum bright="90000" contrast="-40000"/>
            </a:blip>
            <a:stretch>
              <a:fillRect/>
            </a:stretch>
          </p:blipFill>
          <p:spPr>
            <a:xfrm>
              <a:off x="4912730" y="266700"/>
              <a:ext cx="237961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z="2000" smtClean="0"/>
              <a:t>3</a:t>
            </a:fld>
            <a:endParaRPr lang="et-EE" sz="2000"/>
          </a:p>
        </p:txBody>
      </p:sp>
    </p:spTree>
    <p:extLst>
      <p:ext uri="{BB962C8B-B14F-4D97-AF65-F5344CB8AC3E}">
        <p14:creationId xmlns:p14="http://schemas.microsoft.com/office/powerpoint/2010/main" val="94768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/>
              <a:t>P</a:t>
            </a:r>
            <a:r>
              <a:rPr lang="et-EE" b="1" dirty="0" err="1" smtClean="0"/>
              <a:t>revious</a:t>
            </a:r>
            <a:r>
              <a:rPr lang="et-EE" b="1" dirty="0" smtClean="0"/>
              <a:t> </a:t>
            </a:r>
            <a:r>
              <a:rPr lang="et-EE" b="1" dirty="0" err="1" smtClean="0"/>
              <a:t>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t-EE" sz="2400" dirty="0" smtClean="0"/>
              <a:t> </a:t>
            </a:r>
            <a:r>
              <a:rPr lang="en-US" sz="2400" dirty="0" smtClean="0"/>
              <a:t>Cycles (</a:t>
            </a:r>
            <a:r>
              <a:rPr lang="en-US" sz="2400" dirty="0" err="1" smtClean="0"/>
              <a:t>Šmrz</a:t>
            </a:r>
            <a:r>
              <a:rPr lang="en-US" sz="2400" dirty="0" smtClean="0"/>
              <a:t>, 2004), (</a:t>
            </a:r>
            <a:r>
              <a:rPr lang="en-US" sz="2400" dirty="0" err="1" smtClean="0"/>
              <a:t>Kubis</a:t>
            </a:r>
            <a:r>
              <a:rPr lang="en-US" sz="2400" dirty="0" smtClean="0"/>
              <a:t>, 2012) </a:t>
            </a:r>
            <a:endParaRPr lang="et-EE" sz="2400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t-EE" sz="2400" dirty="0" smtClean="0"/>
              <a:t> </a:t>
            </a:r>
            <a:r>
              <a:rPr lang="en-US" sz="2400" dirty="0"/>
              <a:t>Shortcuts (Fischer, 1997) </a:t>
            </a:r>
            <a:endParaRPr lang="et-EE" sz="2400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sz="2400" dirty="0"/>
              <a:t> </a:t>
            </a:r>
            <a:r>
              <a:rPr lang="en-US" sz="2400" dirty="0"/>
              <a:t>Rings (Liu et al., 2004; Richens, 2008) </a:t>
            </a:r>
            <a:endParaRPr lang="et-EE" sz="2400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sz="2400" dirty="0"/>
              <a:t> </a:t>
            </a:r>
            <a:r>
              <a:rPr lang="en-US" sz="2400" dirty="0"/>
              <a:t>Dangling uplinks (Koeva et al., 2004; </a:t>
            </a:r>
            <a:r>
              <a:rPr lang="en-US" sz="2400" dirty="0" err="1"/>
              <a:t>Šmrz</a:t>
            </a:r>
            <a:r>
              <a:rPr lang="en-US" sz="2400" dirty="0"/>
              <a:t>, 2004</a:t>
            </a:r>
            <a:r>
              <a:rPr lang="en-US" sz="2400" dirty="0" smtClean="0"/>
              <a:t>)</a:t>
            </a:r>
            <a:endParaRPr lang="et-EE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sz="2400" dirty="0"/>
              <a:t> </a:t>
            </a:r>
            <a:r>
              <a:rPr lang="en-US" sz="2400" dirty="0"/>
              <a:t>Orphan nodes (null graphs) (Čapek, 2012)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mtClean="0"/>
              <a:t>4</a:t>
            </a:fld>
            <a:endParaRPr lang="et-EE"/>
          </a:p>
        </p:txBody>
      </p:sp>
      <p:grpSp>
        <p:nvGrpSpPr>
          <p:cNvPr id="5" name="Group 4"/>
          <p:cNvGrpSpPr/>
          <p:nvPr/>
        </p:nvGrpSpPr>
        <p:grpSpPr>
          <a:xfrm rot="16200000">
            <a:off x="-3119755" y="3206750"/>
            <a:ext cx="6858000" cy="444500"/>
            <a:chOff x="190500" y="266700"/>
            <a:chExt cx="7101840" cy="4445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190500" y="266700"/>
              <a:ext cx="236728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2557780" y="266700"/>
              <a:ext cx="235495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4912730" y="266700"/>
              <a:ext cx="237961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  <p:grpSp>
        <p:nvGrpSpPr>
          <p:cNvPr id="18" name="Group 17"/>
          <p:cNvGrpSpPr/>
          <p:nvPr/>
        </p:nvGrpSpPr>
        <p:grpSpPr>
          <a:xfrm>
            <a:off x="4514479" y="1577975"/>
            <a:ext cx="4975331" cy="3538660"/>
            <a:chOff x="1888510" y="2234467"/>
            <a:chExt cx="4975331" cy="3538660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14541" y="4074990"/>
              <a:ext cx="662017" cy="90805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92743" y="2234467"/>
              <a:ext cx="638794" cy="92075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88510" y="3066317"/>
              <a:ext cx="482363" cy="107950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794759" y="4566627"/>
              <a:ext cx="2069082" cy="12065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3070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 artificial hierarchy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5837"/>
            <a:ext cx="10515600" cy="4351338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endParaRPr lang="et-EE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918" y="1590675"/>
            <a:ext cx="7753774" cy="3398449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 rot="16200000">
            <a:off x="-3119755" y="3206750"/>
            <a:ext cx="6858000" cy="444500"/>
            <a:chOff x="190500" y="266700"/>
            <a:chExt cx="7101840" cy="444500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190500" y="266700"/>
              <a:ext cx="236728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2557780" y="266700"/>
              <a:ext cx="235495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4912730" y="266700"/>
              <a:ext cx="237961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z="2000" smtClean="0"/>
              <a:t>5</a:t>
            </a:fld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45464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 artificial hierarchy</a:t>
            </a:r>
            <a:r>
              <a:rPr lang="et-EE" b="1" dirty="0"/>
              <a:t> and </a:t>
            </a:r>
            <a:r>
              <a:rPr lang="en-US" b="1" i="1" dirty="0">
                <a:solidFill>
                  <a:srgbClr val="FF0000"/>
                </a:solidFill>
              </a:rPr>
              <a:t>specific substructures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mtClean="0"/>
              <a:t>6</a:t>
            </a:fld>
            <a:endParaRPr lang="et-E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918" y="1717675"/>
            <a:ext cx="7279887" cy="3200314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607525" y="5515736"/>
            <a:ext cx="230736" cy="23928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/>
              <a:t>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846805" y="5464460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Short cut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496149" y="5515736"/>
            <a:ext cx="230736" cy="2392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 smtClean="0"/>
              <a:t>2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735429" y="5464460"/>
            <a:ext cx="274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Heart-shaped substructure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820464" y="5515736"/>
            <a:ext cx="230736" cy="23928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 smtClean="0"/>
              <a:t>3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059744" y="5464460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>
                <a:solidFill>
                  <a:srgbClr val="7030A0"/>
                </a:solidFill>
              </a:rPr>
              <a:t>Ring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607525" y="5934480"/>
            <a:ext cx="230736" cy="2392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 smtClean="0"/>
              <a:t>4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846805" y="5883204"/>
            <a:ext cx="1491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Closed subset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496149" y="5934480"/>
            <a:ext cx="230736" cy="2392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/>
              <a:t>5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735429" y="5883204"/>
            <a:ext cx="1922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Dense component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820464" y="5934480"/>
            <a:ext cx="230736" cy="2392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/>
              <a:t>6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059744" y="5883204"/>
            <a:ext cx="175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Connected roots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8917305" y="5517515"/>
            <a:ext cx="0" cy="64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063804" y="5673832"/>
            <a:ext cx="1819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/>
              <a:t>+ 4 </a:t>
            </a:r>
            <a:r>
              <a:rPr lang="en-GB" b="1" dirty="0" smtClean="0"/>
              <a:t>substructures</a:t>
            </a:r>
            <a:endParaRPr lang="en-GB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518285" y="5387975"/>
            <a:ext cx="93192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100478" y="2848640"/>
            <a:ext cx="204841" cy="21306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/>
              <a:t>1</a:t>
            </a:r>
            <a:endParaRPr lang="en-US" b="1" dirty="0"/>
          </a:p>
        </p:txBody>
      </p:sp>
      <p:sp>
        <p:nvSpPr>
          <p:cNvPr id="22" name="Oval 21"/>
          <p:cNvSpPr/>
          <p:nvPr/>
        </p:nvSpPr>
        <p:spPr>
          <a:xfrm>
            <a:off x="4455819" y="3192420"/>
            <a:ext cx="204841" cy="2130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 smtClean="0"/>
              <a:t>2</a:t>
            </a:r>
            <a:endParaRPr lang="en-US" b="1" dirty="0"/>
          </a:p>
        </p:txBody>
      </p:sp>
      <p:sp>
        <p:nvSpPr>
          <p:cNvPr id="23" name="Oval 22"/>
          <p:cNvSpPr/>
          <p:nvPr/>
        </p:nvSpPr>
        <p:spPr>
          <a:xfrm>
            <a:off x="5966148" y="4468022"/>
            <a:ext cx="204841" cy="21306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 smtClean="0"/>
              <a:t>3</a:t>
            </a:r>
            <a:endParaRPr lang="en-US" b="1" dirty="0"/>
          </a:p>
        </p:txBody>
      </p:sp>
      <p:sp>
        <p:nvSpPr>
          <p:cNvPr id="24" name="Oval 23"/>
          <p:cNvSpPr/>
          <p:nvPr/>
        </p:nvSpPr>
        <p:spPr>
          <a:xfrm>
            <a:off x="6513337" y="2832491"/>
            <a:ext cx="204841" cy="2130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 smtClean="0"/>
              <a:t>4</a:t>
            </a:r>
            <a:endParaRPr lang="en-US" b="1" dirty="0"/>
          </a:p>
        </p:txBody>
      </p:sp>
      <p:sp>
        <p:nvSpPr>
          <p:cNvPr id="25" name="Oval 24"/>
          <p:cNvSpPr/>
          <p:nvPr/>
        </p:nvSpPr>
        <p:spPr>
          <a:xfrm>
            <a:off x="8095299" y="3721342"/>
            <a:ext cx="204841" cy="2130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/>
              <a:t>5</a:t>
            </a:r>
            <a:endParaRPr lang="en-US" b="1" dirty="0"/>
          </a:p>
        </p:txBody>
      </p:sp>
      <p:sp>
        <p:nvSpPr>
          <p:cNvPr id="26" name="Oval 25"/>
          <p:cNvSpPr/>
          <p:nvPr/>
        </p:nvSpPr>
        <p:spPr>
          <a:xfrm>
            <a:off x="7968538" y="2208260"/>
            <a:ext cx="204841" cy="2130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/>
              <a:t>6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503905" y="5006904"/>
            <a:ext cx="369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Specific substructures </a:t>
            </a:r>
            <a:r>
              <a:rPr lang="et-EE" b="1" i="1" dirty="0" smtClean="0"/>
              <a:t>= </a:t>
            </a:r>
            <a:r>
              <a:rPr lang="en-US" b="1" i="1" dirty="0" smtClean="0"/>
              <a:t>test patterns</a:t>
            </a:r>
            <a:endParaRPr lang="en-US" b="1" i="1" dirty="0"/>
          </a:p>
        </p:txBody>
      </p:sp>
      <p:grpSp>
        <p:nvGrpSpPr>
          <p:cNvPr id="28" name="Group 27"/>
          <p:cNvGrpSpPr/>
          <p:nvPr/>
        </p:nvGrpSpPr>
        <p:grpSpPr>
          <a:xfrm rot="16200000">
            <a:off x="-3119755" y="3206750"/>
            <a:ext cx="6858000" cy="444500"/>
            <a:chOff x="190500" y="266700"/>
            <a:chExt cx="7101840" cy="444500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190500" y="266700"/>
              <a:ext cx="236728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2557780" y="266700"/>
              <a:ext cx="235495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3">
              <a:lum bright="90000" contrast="-40000"/>
            </a:blip>
            <a:stretch>
              <a:fillRect/>
            </a:stretch>
          </p:blipFill>
          <p:spPr>
            <a:xfrm>
              <a:off x="4912730" y="266700"/>
              <a:ext cx="237961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65885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</a:t>
            </a:r>
            <a:r>
              <a:rPr lang="et-EE" b="1" dirty="0"/>
              <a:t>1</a:t>
            </a:r>
            <a:r>
              <a:rPr lang="et-EE" b="1" dirty="0" smtClean="0"/>
              <a:t>: </a:t>
            </a:r>
            <a:r>
              <a:rPr lang="en-US" b="1" i="1" dirty="0" smtClean="0">
                <a:solidFill>
                  <a:srgbClr val="FF0000"/>
                </a:solidFill>
              </a:rPr>
              <a:t>synset with many roots</a:t>
            </a:r>
            <a:endParaRPr lang="en-US" b="1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318635"/>
              </p:ext>
            </p:extLst>
          </p:nvPr>
        </p:nvGraphicFramePr>
        <p:xfrm>
          <a:off x="861133" y="1683293"/>
          <a:ext cx="1635366" cy="18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Visio" r:id="rId4" imgW="1162112" imgH="1333530" progId="Visio.Drawing.15">
                  <p:embed/>
                </p:oleObj>
              </mc:Choice>
              <mc:Fallback>
                <p:oleObj name="Visio" r:id="rId4" imgW="1162112" imgH="133353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 l="13040"/>
                      <a:stretch>
                        <a:fillRect/>
                      </a:stretch>
                    </p:blipFill>
                    <p:spPr bwMode="auto">
                      <a:xfrm>
                        <a:off x="861133" y="1683293"/>
                        <a:ext cx="1635366" cy="18766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391269" y="17755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966998"/>
              </p:ext>
            </p:extLst>
          </p:nvPr>
        </p:nvGraphicFramePr>
        <p:xfrm>
          <a:off x="3391268" y="1775534"/>
          <a:ext cx="8104466" cy="4758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" name="Visio" r:id="rId6" imgW="6257900" imgH="3533760" progId="Visio.Drawing.15">
                  <p:embed/>
                </p:oleObj>
              </mc:Choice>
              <mc:Fallback>
                <p:oleObj name="Visio" r:id="rId6" imgW="6257900" imgH="353376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 b="-3047"/>
                      <a:stretch>
                        <a:fillRect/>
                      </a:stretch>
                    </p:blipFill>
                    <p:spPr bwMode="auto">
                      <a:xfrm>
                        <a:off x="3391268" y="1775534"/>
                        <a:ext cx="8104466" cy="47584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 rot="16200000">
            <a:off x="-3119755" y="3206750"/>
            <a:ext cx="6858000" cy="444500"/>
            <a:chOff x="190500" y="266700"/>
            <a:chExt cx="7101840" cy="4445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8">
              <a:lum bright="90000" contrast="-40000"/>
            </a:blip>
            <a:stretch>
              <a:fillRect/>
            </a:stretch>
          </p:blipFill>
          <p:spPr>
            <a:xfrm>
              <a:off x="190500" y="266700"/>
              <a:ext cx="236728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8">
              <a:lum bright="90000" contrast="-40000"/>
            </a:blip>
            <a:stretch>
              <a:fillRect/>
            </a:stretch>
          </p:blipFill>
          <p:spPr>
            <a:xfrm>
              <a:off x="2557780" y="266700"/>
              <a:ext cx="235495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8">
              <a:lum bright="90000" contrast="-40000"/>
            </a:blip>
            <a:stretch>
              <a:fillRect/>
            </a:stretch>
          </p:blipFill>
          <p:spPr>
            <a:xfrm>
              <a:off x="4912730" y="266700"/>
              <a:ext cx="237961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z="2000" smtClean="0"/>
              <a:t>7</a:t>
            </a:fld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257476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</a:t>
            </a:r>
            <a:r>
              <a:rPr lang="et-EE" b="1" dirty="0"/>
              <a:t>2</a:t>
            </a:r>
            <a:r>
              <a:rPr lang="en-US" b="1" dirty="0" smtClean="0"/>
              <a:t>: </a:t>
            </a:r>
            <a:r>
              <a:rPr lang="en-US" b="1" i="1" dirty="0" smtClean="0">
                <a:solidFill>
                  <a:srgbClr val="FF0000"/>
                </a:solidFill>
              </a:rPr>
              <a:t>dense component</a:t>
            </a:r>
            <a:endParaRPr lang="en-US" b="1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955592"/>
              </p:ext>
            </p:extLst>
          </p:nvPr>
        </p:nvGraphicFramePr>
        <p:xfrm>
          <a:off x="3454154" y="2683052"/>
          <a:ext cx="7847206" cy="2359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Visio" r:id="rId3" imgW="5638755" imgH="1695330" progId="Visio.Drawing.15">
                  <p:embed/>
                </p:oleObj>
              </mc:Choice>
              <mc:Fallback>
                <p:oleObj name="Visio" r:id="rId3" imgW="5638755" imgH="169533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154" y="2683052"/>
                        <a:ext cx="7847206" cy="23594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760844"/>
              </p:ext>
            </p:extLst>
          </p:nvPr>
        </p:nvGraphicFramePr>
        <p:xfrm>
          <a:off x="706266" y="2302525"/>
          <a:ext cx="2651588" cy="170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" name="Visio" r:id="rId5" imgW="1524090" imgH="895320" progId="Visio.Drawing.15">
                  <p:embed/>
                </p:oleObj>
              </mc:Choice>
              <mc:Fallback>
                <p:oleObj name="Visio" r:id="rId5" imgW="1524090" imgH="89532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 l="7452"/>
                      <a:stretch>
                        <a:fillRect/>
                      </a:stretch>
                    </p:blipFill>
                    <p:spPr bwMode="auto">
                      <a:xfrm>
                        <a:off x="706266" y="2302525"/>
                        <a:ext cx="2651588" cy="17074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 rot="16200000">
            <a:off x="-3119755" y="3206750"/>
            <a:ext cx="6858000" cy="444500"/>
            <a:chOff x="190500" y="266700"/>
            <a:chExt cx="7101840" cy="4445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7">
              <a:lum bright="90000" contrast="-40000"/>
            </a:blip>
            <a:stretch>
              <a:fillRect/>
            </a:stretch>
          </p:blipFill>
          <p:spPr>
            <a:xfrm>
              <a:off x="190500" y="266700"/>
              <a:ext cx="236728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7">
              <a:lum bright="90000" contrast="-40000"/>
            </a:blip>
            <a:stretch>
              <a:fillRect/>
            </a:stretch>
          </p:blipFill>
          <p:spPr>
            <a:xfrm>
              <a:off x="2557780" y="266700"/>
              <a:ext cx="235495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7">
              <a:lum bright="90000" contrast="-40000"/>
            </a:blip>
            <a:stretch>
              <a:fillRect/>
            </a:stretch>
          </p:blipFill>
          <p:spPr>
            <a:xfrm>
              <a:off x="4912730" y="266700"/>
              <a:ext cx="237961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z="2000" smtClean="0"/>
              <a:t>8</a:t>
            </a:fld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86616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</a:t>
            </a:r>
            <a:r>
              <a:rPr lang="et-EE" b="1" dirty="0"/>
              <a:t>3</a:t>
            </a:r>
            <a:r>
              <a:rPr lang="en-US" b="1" dirty="0" smtClean="0"/>
              <a:t>: </a:t>
            </a:r>
            <a:r>
              <a:rPr lang="et-EE" b="1" i="1" dirty="0" smtClean="0">
                <a:solidFill>
                  <a:srgbClr val="FF0000"/>
                </a:solidFill>
              </a:rPr>
              <a:t>„</a:t>
            </a:r>
            <a:r>
              <a:rPr lang="et-EE" b="1" i="1" dirty="0" err="1" smtClean="0">
                <a:solidFill>
                  <a:srgbClr val="FF0000"/>
                </a:solidFill>
              </a:rPr>
              <a:t>Compound</a:t>
            </a:r>
            <a:r>
              <a:rPr lang="et-EE" b="1" i="1" dirty="0" smtClean="0">
                <a:solidFill>
                  <a:srgbClr val="FF0000"/>
                </a:solidFill>
              </a:rPr>
              <a:t>“ </a:t>
            </a:r>
            <a:r>
              <a:rPr lang="et-EE" b="1" i="1" dirty="0" err="1" smtClean="0">
                <a:solidFill>
                  <a:srgbClr val="FF0000"/>
                </a:solidFill>
              </a:rPr>
              <a:t>pattern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79B7-69A7-40E1-B4BE-E583F7D3FC5E}" type="slidenum">
              <a:rPr lang="et-EE" smtClean="0"/>
              <a:t>9</a:t>
            </a:fld>
            <a:endParaRPr lang="et-EE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057870"/>
              </p:ext>
            </p:extLst>
          </p:nvPr>
        </p:nvGraphicFramePr>
        <p:xfrm>
          <a:off x="3153508" y="1842538"/>
          <a:ext cx="4472354" cy="5031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Visio" r:id="rId4" imgW="3809955" imgH="4286250" progId="Visio.Drawing.15">
                  <p:embed/>
                </p:oleObj>
              </mc:Choice>
              <mc:Fallback>
                <p:oleObj name="Visio" r:id="rId4" imgW="3809955" imgH="428625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3508" y="1842538"/>
                        <a:ext cx="4472354" cy="50313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 rot="16200000">
            <a:off x="-3119755" y="3206750"/>
            <a:ext cx="6858000" cy="444500"/>
            <a:chOff x="190500" y="266700"/>
            <a:chExt cx="7101840" cy="44450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6">
              <a:lum bright="90000" contrast="-40000"/>
            </a:blip>
            <a:stretch>
              <a:fillRect/>
            </a:stretch>
          </p:blipFill>
          <p:spPr>
            <a:xfrm>
              <a:off x="190500" y="266700"/>
              <a:ext cx="236728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>
              <a:lum bright="90000" contrast="-40000"/>
            </a:blip>
            <a:stretch>
              <a:fillRect/>
            </a:stretch>
          </p:blipFill>
          <p:spPr>
            <a:xfrm>
              <a:off x="2557780" y="266700"/>
              <a:ext cx="235495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>
              <a:lum bright="90000" contrast="-40000"/>
            </a:blip>
            <a:stretch>
              <a:fillRect/>
            </a:stretch>
          </p:blipFill>
          <p:spPr>
            <a:xfrm>
              <a:off x="4912730" y="266700"/>
              <a:ext cx="2379610" cy="4445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206625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41367</TotalTime>
  <Words>701</Words>
  <Application>Microsoft Office PowerPoint</Application>
  <PresentationFormat>Widescreen</PresentationFormat>
  <Paragraphs>261</Paragraphs>
  <Slides>15</Slides>
  <Notes>9</Notes>
  <HiddenSlides>1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Calibri Light</vt:lpstr>
      <vt:lpstr>Iskoola Pota</vt:lpstr>
      <vt:lpstr>Tahoma</vt:lpstr>
      <vt:lpstr>Times New Roman</vt:lpstr>
      <vt:lpstr>Wingdings</vt:lpstr>
      <vt:lpstr>Office Theme</vt:lpstr>
      <vt:lpstr>Visio</vt:lpstr>
      <vt:lpstr>Microsoft Visio Drawing</vt:lpstr>
      <vt:lpstr> Experiences of (Lexicographers and) Computer Scientists in Validating Estonian Wordnet with Test Patterns </vt:lpstr>
      <vt:lpstr>Motivation – why to validate?</vt:lpstr>
      <vt:lpstr>Main aim</vt:lpstr>
      <vt:lpstr>Previous work</vt:lpstr>
      <vt:lpstr>An artificial hierarchy</vt:lpstr>
      <vt:lpstr>An artificial hierarchy and specific substructures </vt:lpstr>
      <vt:lpstr>Example 1: synset with many roots</vt:lpstr>
      <vt:lpstr>Example 2: dense component</vt:lpstr>
      <vt:lpstr>Example 3: „Compound“ pattern</vt:lpstr>
      <vt:lpstr>Example 4: connected roots</vt:lpstr>
      <vt:lpstr>Estonian Wordnet iterative evolution</vt:lpstr>
      <vt:lpstr>Statistics of the correction operations</vt:lpstr>
      <vt:lpstr>Wordnets in comparison</vt:lpstr>
      <vt:lpstr>Summary</vt:lpstr>
      <vt:lpstr>Future works</vt:lpstr>
    </vt:vector>
  </TitlesOfParts>
  <Company>Tallinn University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Ahti Lohk</dc:creator>
  <cp:lastModifiedBy>Ahti Lohk</cp:lastModifiedBy>
  <cp:revision>171</cp:revision>
  <cp:lastPrinted>2015-08-27T12:53:02Z</cp:lastPrinted>
  <dcterms:created xsi:type="dcterms:W3CDTF">2015-08-06T10:51:10Z</dcterms:created>
  <dcterms:modified xsi:type="dcterms:W3CDTF">2016-02-04T12:15:30Z</dcterms:modified>
</cp:coreProperties>
</file>